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90" r:id="rId30"/>
    <p:sldId id="274" r:id="rId31"/>
    <p:sldId id="273" r:id="rId32"/>
    <p:sldId id="288" r:id="rId3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p:scale>
          <a:sx n="66" d="100"/>
          <a:sy n="66" d="100"/>
        </p:scale>
        <p:origin x="768" y="221"/>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7/9/2024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29</a:t>
            </a:fld>
            <a:endParaRPr lang="pt-PT"/>
          </a:p>
        </p:txBody>
      </p:sp>
    </p:spTree>
    <p:extLst>
      <p:ext uri="{BB962C8B-B14F-4D97-AF65-F5344CB8AC3E}">
        <p14:creationId xmlns:p14="http://schemas.microsoft.com/office/powerpoint/2010/main" val="252287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32</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In Portugal, </a:t>
            </a:r>
            <a:r>
              <a:rPr lang="pt-PT" dirty="0" err="1"/>
              <a:t>since</a:t>
            </a:r>
            <a:r>
              <a:rPr lang="pt-PT" dirty="0"/>
              <a:t> 2013 (</a:t>
            </a:r>
            <a:r>
              <a:rPr lang="pt-PT" dirty="0" err="1"/>
              <a:t>over</a:t>
            </a:r>
            <a:r>
              <a:rPr lang="pt-PT" dirty="0"/>
              <a:t> 10 </a:t>
            </a:r>
            <a:r>
              <a:rPr lang="pt-PT" dirty="0" err="1"/>
              <a:t>years</a:t>
            </a:r>
            <a:r>
              <a:rPr lang="pt-PT" dirty="0"/>
              <a:t> ago), </a:t>
            </a:r>
            <a:r>
              <a:rPr lang="pt-PT" dirty="0" err="1"/>
              <a:t>there’s</a:t>
            </a:r>
            <a:r>
              <a:rPr lang="pt-PT" dirty="0"/>
              <a:t> </a:t>
            </a:r>
            <a:r>
              <a:rPr lang="pt-PT" dirty="0" err="1"/>
              <a:t>been</a:t>
            </a:r>
            <a:r>
              <a:rPr lang="pt-PT" dirty="0"/>
              <a:t> </a:t>
            </a:r>
            <a:r>
              <a:rPr lang="pt-PT" dirty="0" err="1"/>
              <a:t>an</a:t>
            </a:r>
            <a:r>
              <a:rPr lang="pt-PT" dirty="0"/>
              <a:t> </a:t>
            </a:r>
            <a:r>
              <a:rPr lang="pt-PT" dirty="0" err="1"/>
              <a:t>increase</a:t>
            </a:r>
            <a:r>
              <a:rPr lang="pt-PT" dirty="0"/>
              <a:t> </a:t>
            </a:r>
            <a:r>
              <a:rPr lang="pt-PT" dirty="0" err="1"/>
              <a:t>of</a:t>
            </a:r>
            <a:r>
              <a:rPr lang="pt-PT" dirty="0"/>
              <a:t> 1.6M </a:t>
            </a:r>
            <a:r>
              <a:rPr lang="pt-PT" dirty="0" err="1"/>
              <a:t>vehicles</a:t>
            </a:r>
            <a:r>
              <a:rPr lang="pt-PT" dirty="0"/>
              <a:t> in </a:t>
            </a:r>
            <a:r>
              <a:rPr lang="pt-PT" dirty="0" err="1"/>
              <a:t>circulation</a:t>
            </a:r>
            <a:r>
              <a:rPr lang="pt-PT" dirty="0"/>
              <a:t> </a:t>
            </a:r>
            <a:r>
              <a:rPr lang="pt-PT" dirty="0" err="1"/>
              <a:t>while</a:t>
            </a:r>
            <a:r>
              <a:rPr lang="pt-PT" dirty="0"/>
              <a:t> </a:t>
            </a:r>
            <a:r>
              <a:rPr lang="pt-PT" dirty="0" err="1"/>
              <a:t>the</a:t>
            </a:r>
            <a:r>
              <a:rPr lang="pt-PT" dirty="0"/>
              <a:t> </a:t>
            </a:r>
            <a:r>
              <a:rPr lang="pt-PT" dirty="0" err="1"/>
              <a:t>population</a:t>
            </a:r>
            <a:r>
              <a:rPr lang="pt-PT" dirty="0"/>
              <a:t> </a:t>
            </a:r>
            <a:r>
              <a:rPr lang="pt-PT" dirty="0" err="1"/>
              <a:t>has</a:t>
            </a:r>
            <a:r>
              <a:rPr lang="pt-PT" dirty="0"/>
              <a:t> </a:t>
            </a:r>
            <a:r>
              <a:rPr lang="pt-PT" dirty="0" err="1"/>
              <a:t>been</a:t>
            </a:r>
            <a:r>
              <a:rPr lang="pt-PT" dirty="0"/>
              <a:t> </a:t>
            </a:r>
            <a:r>
              <a:rPr lang="pt-PT" dirty="0" err="1"/>
              <a:t>nearly</a:t>
            </a:r>
            <a:r>
              <a:rPr lang="pt-PT" dirty="0"/>
              <a:t> </a:t>
            </a:r>
            <a:r>
              <a:rPr lang="pt-PT" dirty="0" err="1"/>
              <a:t>constant</a:t>
            </a:r>
            <a:r>
              <a:rPr lang="pt-PT" dirty="0"/>
              <a:t>.</a:t>
            </a:r>
          </a:p>
          <a:p>
            <a:pPr algn="l"/>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is</a:t>
            </a:r>
            <a:r>
              <a:rPr lang="pt-PT" dirty="0"/>
              <a:t> </a:t>
            </a:r>
            <a:r>
              <a:rPr lang="pt-PT" dirty="0" err="1"/>
              <a:t>the</a:t>
            </a:r>
            <a:r>
              <a:rPr lang="pt-PT" dirty="0"/>
              <a:t> [</a:t>
            </a:r>
            <a:r>
              <a:rPr lang="pt-PT" dirty="0" err="1"/>
              <a:t>img</a:t>
            </a:r>
            <a:r>
              <a:rPr lang="pt-PT" dirty="0"/>
              <a:t> </a:t>
            </a:r>
            <a:r>
              <a:rPr lang="pt-PT" dirty="0" err="1"/>
              <a:t>label</a:t>
            </a:r>
            <a:r>
              <a:rPr lang="pt-PT" dirty="0"/>
              <a:t>] </a:t>
            </a:r>
            <a:r>
              <a:rPr lang="pt-PT" dirty="0" err="1"/>
              <a:t>where</a:t>
            </a:r>
            <a:r>
              <a:rPr lang="pt-PT" dirty="0"/>
              <a:t> </a:t>
            </a:r>
            <a:r>
              <a:rPr lang="pt-PT" dirty="0" err="1"/>
              <a:t>the</a:t>
            </a:r>
            <a:r>
              <a:rPr lang="pt-PT" dirty="0"/>
              <a:t> </a:t>
            </a:r>
            <a:r>
              <a:rPr lang="pt-PT" dirty="0" err="1"/>
              <a:t>blue</a:t>
            </a:r>
            <a:r>
              <a:rPr lang="pt-PT" dirty="0"/>
              <a:t> </a:t>
            </a:r>
            <a:r>
              <a:rPr lang="pt-PT" dirty="0" err="1"/>
              <a:t>line</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victims</a:t>
            </a:r>
            <a:r>
              <a:rPr lang="pt-PT" dirty="0"/>
              <a:t> </a:t>
            </a:r>
            <a:r>
              <a:rPr lang="pt-PT" dirty="0" err="1"/>
              <a:t>and</a:t>
            </a:r>
            <a:r>
              <a:rPr lang="pt-PT" dirty="0"/>
              <a:t> </a:t>
            </a:r>
            <a:r>
              <a:rPr lang="pt-PT" dirty="0" err="1"/>
              <a:t>the</a:t>
            </a:r>
            <a:r>
              <a:rPr lang="pt-PT" dirty="0"/>
              <a:t> </a:t>
            </a:r>
            <a:r>
              <a:rPr lang="pt-PT" dirty="0" err="1"/>
              <a:t>red</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fatalities</a:t>
            </a:r>
            <a:r>
              <a:rPr lang="pt-PT" dirty="0"/>
              <a:t> </a:t>
            </a:r>
            <a:r>
              <a:rPr lang="pt-PT" dirty="0" err="1"/>
              <a:t>and</a:t>
            </a:r>
            <a:r>
              <a:rPr lang="pt-PT" dirty="0"/>
              <a:t> </a:t>
            </a:r>
            <a:r>
              <a:rPr lang="pt-PT" dirty="0" err="1"/>
              <a:t>serious</a:t>
            </a:r>
            <a:r>
              <a:rPr lang="pt-PT" dirty="0"/>
              <a:t> injuries. </a:t>
            </a:r>
            <a:r>
              <a:rPr lang="pt-PT" dirty="0" err="1"/>
              <a:t>The</a:t>
            </a:r>
            <a:r>
              <a:rPr lang="pt-PT" dirty="0"/>
              <a:t> </a:t>
            </a:r>
            <a:r>
              <a:rPr lang="pt-PT" dirty="0" err="1"/>
              <a:t>values</a:t>
            </a:r>
            <a:r>
              <a:rPr lang="pt-PT" dirty="0"/>
              <a:t> </a:t>
            </a:r>
            <a:r>
              <a:rPr lang="pt-PT" dirty="0" err="1"/>
              <a:t>haven’t</a:t>
            </a:r>
            <a:r>
              <a:rPr lang="pt-PT" dirty="0"/>
              <a:t> </a:t>
            </a:r>
            <a:r>
              <a:rPr lang="pt-PT" dirty="0" err="1"/>
              <a:t>changed</a:t>
            </a:r>
            <a:r>
              <a:rPr lang="pt-PT" dirty="0"/>
              <a:t> </a:t>
            </a:r>
            <a:r>
              <a:rPr lang="pt-PT" dirty="0" err="1"/>
              <a:t>much</a:t>
            </a:r>
            <a:r>
              <a:rPr lang="pt-PT" dirty="0"/>
              <a:t> </a:t>
            </a:r>
            <a:r>
              <a:rPr lang="pt-PT" dirty="0" err="1"/>
              <a:t>since</a:t>
            </a:r>
            <a:r>
              <a:rPr lang="pt-PT" dirty="0"/>
              <a:t> 2013 </a:t>
            </a:r>
            <a:r>
              <a:rPr lang="pt-PT" dirty="0" err="1"/>
              <a:t>even</a:t>
            </a:r>
            <a:r>
              <a:rPr lang="pt-PT" dirty="0"/>
              <a:t> </a:t>
            </a:r>
            <a:r>
              <a:rPr lang="pt-PT" dirty="0" err="1"/>
              <a:t>though</a:t>
            </a:r>
            <a:r>
              <a:rPr lang="pt-PT" dirty="0"/>
              <a:t> </a:t>
            </a:r>
            <a:r>
              <a:rPr lang="pt-PT" dirty="0" err="1"/>
              <a:t>there</a:t>
            </a:r>
            <a:r>
              <a:rPr lang="pt-PT" dirty="0"/>
              <a:t> </a:t>
            </a:r>
            <a:r>
              <a:rPr lang="pt-PT" dirty="0" err="1"/>
              <a:t>have</a:t>
            </a:r>
            <a:r>
              <a:rPr lang="pt-PT" dirty="0"/>
              <a:t> </a:t>
            </a:r>
            <a:r>
              <a:rPr lang="pt-PT" dirty="0" err="1"/>
              <a:t>been</a:t>
            </a:r>
            <a:r>
              <a:rPr lang="pt-PT" dirty="0"/>
              <a:t> </a:t>
            </a:r>
            <a:r>
              <a:rPr lang="pt-PT" dirty="0" err="1"/>
              <a:t>many</a:t>
            </a:r>
            <a:r>
              <a:rPr lang="pt-PT" dirty="0"/>
              <a:t> </a:t>
            </a:r>
            <a:r>
              <a:rPr lang="pt-PT" dirty="0" err="1"/>
              <a:t>attemps</a:t>
            </a:r>
            <a:r>
              <a:rPr lang="pt-PT" dirty="0"/>
              <a:t> </a:t>
            </a:r>
            <a:r>
              <a:rPr lang="pt-PT" dirty="0" err="1"/>
              <a:t>at</a:t>
            </a:r>
            <a:r>
              <a:rPr lang="pt-PT" dirty="0"/>
              <a:t> </a:t>
            </a:r>
            <a:r>
              <a:rPr lang="pt-PT" dirty="0" err="1"/>
              <a:t>enhancing</a:t>
            </a:r>
            <a:r>
              <a:rPr lang="pt-PT" dirty="0"/>
              <a:t> </a:t>
            </a:r>
            <a:r>
              <a:rPr lang="pt-PT" dirty="0" err="1"/>
              <a:t>road</a:t>
            </a:r>
            <a:r>
              <a:rPr lang="pt-PT" dirty="0"/>
              <a:t> </a:t>
            </a:r>
            <a:r>
              <a:rPr lang="pt-PT" dirty="0" err="1"/>
              <a:t>safety</a:t>
            </a:r>
            <a:r>
              <a:rPr lang="pt-PT" dirty="0"/>
              <a:t>.</a:t>
            </a:r>
          </a:p>
          <a:p>
            <a:pPr algn="l"/>
            <a:r>
              <a:rPr lang="pt-PT" dirty="0" err="1"/>
              <a:t>Road</a:t>
            </a:r>
            <a:r>
              <a:rPr lang="pt-PT" dirty="0"/>
              <a:t> </a:t>
            </a:r>
            <a:r>
              <a:rPr lang="pt-PT" dirty="0" err="1"/>
              <a:t>congestion</a:t>
            </a:r>
            <a:r>
              <a:rPr lang="pt-PT" dirty="0"/>
              <a:t> </a:t>
            </a:r>
            <a:r>
              <a:rPr lang="pt-PT" dirty="0" err="1"/>
              <a:t>is</a:t>
            </a:r>
            <a:r>
              <a:rPr lang="pt-PT" dirty="0"/>
              <a:t> </a:t>
            </a:r>
            <a:r>
              <a:rPr lang="pt-PT" dirty="0" err="1"/>
              <a:t>also</a:t>
            </a:r>
            <a:r>
              <a:rPr lang="pt-PT" dirty="0"/>
              <a:t> a natural </a:t>
            </a:r>
            <a:r>
              <a:rPr lang="pt-PT" dirty="0" err="1"/>
              <a:t>consequence</a:t>
            </a:r>
            <a:r>
              <a:rPr lang="pt-PT" dirty="0"/>
              <a:t> </a:t>
            </a:r>
            <a:r>
              <a:rPr lang="pt-PT" dirty="0" err="1"/>
              <a:t>of</a:t>
            </a:r>
            <a:r>
              <a:rPr lang="pt-PT" dirty="0"/>
              <a:t> </a:t>
            </a:r>
            <a:r>
              <a:rPr lang="pt-PT" dirty="0" err="1"/>
              <a:t>the</a:t>
            </a:r>
            <a:r>
              <a:rPr lang="pt-PT" dirty="0"/>
              <a:t> </a:t>
            </a:r>
            <a:r>
              <a:rPr lang="pt-PT" dirty="0" err="1"/>
              <a:t>increase</a:t>
            </a:r>
            <a:r>
              <a:rPr lang="pt-PT" dirty="0"/>
              <a:t> </a:t>
            </a:r>
            <a:r>
              <a:rPr lang="pt-PT" dirty="0" err="1"/>
              <a:t>of</a:t>
            </a:r>
            <a:r>
              <a:rPr lang="pt-PT" dirty="0"/>
              <a:t> </a:t>
            </a:r>
            <a:r>
              <a:rPr lang="pt-PT" dirty="0" err="1"/>
              <a:t>vehicles</a:t>
            </a:r>
            <a:r>
              <a:rPr lang="pt-PT" dirty="0"/>
              <a:t> in </a:t>
            </a:r>
            <a:r>
              <a:rPr lang="pt-PT" dirty="0" err="1"/>
              <a:t>circulation</a:t>
            </a:r>
            <a:r>
              <a:rPr lang="pt-PT" dirty="0"/>
              <a:t>.</a:t>
            </a:r>
          </a:p>
          <a:p>
            <a:pPr algn="l"/>
            <a:r>
              <a:rPr lang="pt-PT" dirty="0"/>
              <a:t> </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09/07/2024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09/07/2024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09/07/2024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09/07/2024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09/07/2024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09/07/2024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Access </a:t>
            </a:r>
            <a:r>
              <a:rPr lang="pt-PT" b="1" dirty="0"/>
              <a:t>V2X</a:t>
            </a:r>
            <a:r>
              <a:rPr lang="pt-PT" dirty="0"/>
              <a:t> </a:t>
            </a:r>
            <a:r>
              <a:rPr lang="pt-PT" dirty="0" err="1"/>
              <a:t>services</a:t>
            </a:r>
            <a:endParaRPr lang="pt-PT" dirty="0"/>
          </a:p>
          <a:p>
            <a:pPr lvl="1"/>
            <a:r>
              <a:rPr lang="pt-PT" dirty="0" err="1">
                <a:ea typeface="+mn-lt"/>
                <a:cs typeface="+mn-lt"/>
              </a:rPr>
              <a:t>Collect</a:t>
            </a:r>
            <a:r>
              <a:rPr lang="pt-PT" dirty="0">
                <a:ea typeface="+mn-lt"/>
                <a:cs typeface="+mn-lt"/>
              </a:rPr>
              <a:t> sensor data</a:t>
            </a:r>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262278" y="1164210"/>
            <a:ext cx="6871741" cy="5153891"/>
          </a:xfr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CB2B6-3798-88FB-350E-A2A7F4F5B309}"/>
              </a:ext>
            </a:extLst>
          </p:cNvPr>
          <p:cNvPicPr>
            <a:picLocks noChangeAspect="1"/>
          </p:cNvPicPr>
          <p:nvPr/>
        </p:nvPicPr>
        <p:blipFill>
          <a:blip r:embed="rId3"/>
          <a:stretch>
            <a:fillRect/>
          </a:stretch>
        </p:blipFill>
        <p:spPr>
          <a:xfrm>
            <a:off x="838200" y="5316357"/>
            <a:ext cx="3648075" cy="1028700"/>
          </a:xfrm>
          <a:prstGeom prst="rect">
            <a:avLst/>
          </a:prstGeo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a:xfrm>
            <a:off x="848591" y="375516"/>
            <a:ext cx="10515600" cy="1325563"/>
          </a:xfrm>
        </p:spPr>
        <p:txBody>
          <a:bodyPr>
            <a:normAutofit/>
          </a:bodyPr>
          <a:lstStyle/>
          <a:p>
            <a:r>
              <a:rPr lang="pt-PT" sz="4400" b="0" i="0" u="none" strike="noStrike" dirty="0">
                <a:solidFill>
                  <a:srgbClr val="000000"/>
                </a:solidFill>
                <a:effectLst/>
                <a:highlight>
                  <a:srgbClr val="F5F5F5"/>
                </a:highlight>
              </a:rPr>
              <a:t>Standard </a:t>
            </a:r>
            <a:r>
              <a:rPr lang="pt-PT" sz="4400" b="1" i="0" u="none" strike="noStrike" dirty="0">
                <a:solidFill>
                  <a:srgbClr val="000000"/>
                </a:solidFill>
                <a:effectLst/>
                <a:highlight>
                  <a:srgbClr val="F5F5F5"/>
                </a:highlight>
              </a:rPr>
              <a:t>V2X</a:t>
            </a:r>
            <a:r>
              <a:rPr lang="pt-PT" sz="4400" i="0" u="none" strike="noStrike" dirty="0">
                <a:solidFill>
                  <a:srgbClr val="000000"/>
                </a:solidFill>
                <a:effectLst/>
                <a:highlight>
                  <a:srgbClr val="F5F5F5"/>
                </a:highlight>
              </a:rPr>
              <a:t> </a:t>
            </a:r>
            <a:r>
              <a:rPr lang="pt-PT" dirty="0" err="1">
                <a:solidFill>
                  <a:srgbClr val="000000"/>
                </a:solidFill>
                <a:highlight>
                  <a:srgbClr val="F5F5F5"/>
                </a:highlight>
              </a:rPr>
              <a:t>M</a:t>
            </a:r>
            <a:r>
              <a:rPr lang="pt-PT" sz="4400" i="0" u="none" strike="noStrike" dirty="0" err="1">
                <a:solidFill>
                  <a:srgbClr val="000000"/>
                </a:solidFill>
                <a:effectLst/>
                <a:highlight>
                  <a:srgbClr val="F5F5F5"/>
                </a:highlight>
              </a:rPr>
              <a:t>essages</a:t>
            </a:r>
            <a:r>
              <a:rPr lang="pt-PT" sz="4400" i="0" u="none" strike="noStrike" dirty="0">
                <a:solidFill>
                  <a:srgbClr val="000000"/>
                </a:solidFill>
                <a:effectLst/>
                <a:highlight>
                  <a:srgbClr val="F5F5F5"/>
                </a:highlight>
              </a:rPr>
              <a:t> (1/3)</a:t>
            </a:r>
            <a:endParaRPr lang="pt-PT" b="1"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r>
              <a:rPr lang="pt-PT" sz="4400" i="0" u="none" strike="noStrike" dirty="0">
                <a:solidFill>
                  <a:srgbClr val="000000"/>
                </a:solidFill>
                <a:effectLst/>
                <a:highlight>
                  <a:srgbClr val="F5F5F5"/>
                </a:highlight>
              </a:rPr>
              <a:t> (2/3)</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r>
              <a:rPr lang="pt-PT" sz="4400" i="0" u="none" strike="noStrike" dirty="0">
                <a:solidFill>
                  <a:srgbClr val="000000"/>
                </a:solidFill>
                <a:effectLst/>
                <a:highlight>
                  <a:srgbClr val="F5F5F5"/>
                </a:highlight>
              </a:rPr>
              <a:t> (3/3)</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r>
              <a:rPr lang="pt-PT" sz="2000" b="0" i="0" u="none" strike="noStrike" dirty="0">
                <a:solidFill>
                  <a:srgbClr val="000000"/>
                </a:solidFill>
                <a:effectLst/>
                <a:highlight>
                  <a:srgbClr val="F5F5F5"/>
                </a:highlight>
              </a:rPr>
              <a:t> (</a:t>
            </a:r>
            <a:r>
              <a:rPr lang="pt-PT" sz="2000" b="0" i="0" u="none" strike="noStrike" dirty="0" err="1">
                <a:solidFill>
                  <a:srgbClr val="000000"/>
                </a:solidFill>
                <a:effectLst/>
                <a:highlight>
                  <a:srgbClr val="F5F5F5"/>
                </a:highlight>
              </a:rPr>
              <a:t>Boats</a:t>
            </a:r>
            <a:r>
              <a:rPr lang="pt-PT" sz="2000" b="0" i="0" u="none" strike="noStrike" dirty="0">
                <a:solidFill>
                  <a:srgbClr val="000000"/>
                </a:solidFill>
                <a:effectLst/>
                <a:highlight>
                  <a:srgbClr val="F5F5F5"/>
                </a:highlight>
              </a:rPr>
              <a:t>)</a:t>
            </a: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2403475"/>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1613189" y="5696903"/>
            <a:ext cx="38856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r>
              <a:rPr lang="pt-PT" sz="1800" dirty="0">
                <a:latin typeface="+mn-lt"/>
              </a:rPr>
              <a:t> – Nielsen </a:t>
            </a:r>
            <a:r>
              <a:rPr lang="pt-PT" sz="1800" dirty="0" err="1">
                <a:latin typeface="+mn-lt"/>
              </a:rPr>
              <a:t>group</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Settings</a:t>
            </a:r>
            <a:r>
              <a:rPr lang="pt-PT" sz="1800" dirty="0"/>
              <a:t> </a:t>
            </a:r>
            <a:r>
              <a:rPr lang="pt-PT" sz="1800" dirty="0" err="1"/>
              <a:t>being</a:t>
            </a:r>
            <a:r>
              <a:rPr lang="pt-PT" sz="1800" dirty="0"/>
              <a:t> </a:t>
            </a:r>
            <a:r>
              <a:rPr lang="pt-PT" sz="1800" dirty="0" err="1"/>
              <a:t>reset</a:t>
            </a:r>
            <a:r>
              <a:rPr lang="pt-PT" sz="1800" dirty="0"/>
              <a:t> </a:t>
            </a:r>
            <a:r>
              <a:rPr lang="pt-PT" sz="1800" dirty="0" err="1"/>
              <a:t>automatically</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Whether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4" name="Slide Number Placeholder 3">
            <a:extLst>
              <a:ext uri="{FF2B5EF4-FFF2-40B4-BE49-F238E27FC236}">
                <a16:creationId xmlns:a16="http://schemas.microsoft.com/office/drawing/2014/main" id="{8604F762-EF24-9EB3-725C-F42978326A1F}"/>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charging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datetime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pt-PT" dirty="0">
              <a:cs typeface="Arial"/>
            </a:endParaRPr>
          </a:p>
          <a:p>
            <a:r>
              <a:rPr lang="pt-PT" b="1" dirty="0" err="1">
                <a:cs typeface="Arial"/>
              </a:rPr>
              <a:t>Conclusions</a:t>
            </a:r>
            <a:endParaRPr lang="pt-PT" b="1" dirty="0">
              <a:cs typeface="Arial"/>
            </a:endParaRPr>
          </a:p>
          <a:p>
            <a:r>
              <a:rPr lang="pt-PT" b="1" dirty="0" err="1">
                <a:ea typeface="+mn-lt"/>
                <a:cs typeface="+mn-lt"/>
              </a:rPr>
              <a:t>Publications</a:t>
            </a:r>
            <a:r>
              <a:rPr lang="pt-PT" b="1" dirty="0">
                <a:ea typeface="+mn-lt"/>
                <a:cs typeface="+mn-lt"/>
              </a:rPr>
              <a:t> </a:t>
            </a:r>
            <a:r>
              <a:rPr lang="pt-PT" b="1" dirty="0" err="1">
                <a:ea typeface="+mn-lt"/>
                <a:cs typeface="+mn-lt"/>
              </a:rPr>
              <a:t>and</a:t>
            </a:r>
            <a:r>
              <a:rPr lang="pt-PT" b="1" dirty="0">
                <a:ea typeface="+mn-lt"/>
                <a:cs typeface="+mn-lt"/>
              </a:rPr>
              <a:t> </a:t>
            </a:r>
            <a:r>
              <a:rPr lang="pt-PT" b="1" dirty="0" err="1">
                <a:ea typeface="+mn-lt"/>
                <a:cs typeface="+mn-lt"/>
              </a:rPr>
              <a:t>Contributions</a:t>
            </a:r>
            <a:endParaRPr lang="pt-PT" b="1"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155511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Performance</a:t>
            </a:r>
          </a:p>
          <a:p>
            <a:pPr lvl="1" fontAlgn="base"/>
            <a:r>
              <a:rPr lang="pt-PT" sz="2000" dirty="0"/>
              <a:t>Real time </a:t>
            </a:r>
            <a:r>
              <a:rPr lang="pt-PT" sz="2000" dirty="0" err="1"/>
              <a:t>information</a:t>
            </a:r>
            <a:endParaRPr lang="pt-PT" sz="2000" dirty="0"/>
          </a:p>
          <a:p>
            <a:pPr lvl="1" fontAlgn="base"/>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724214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a:t>
            </a:r>
            <a:r>
              <a:rPr lang="en-US" sz="1600" dirty="0" err="1"/>
              <a:t>Github</a:t>
            </a:r>
            <a:r>
              <a:rPr lang="en-US" sz="1600" dirty="0"/>
              <a:t> stars</a:t>
            </a:r>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31</a:t>
            </a:fld>
            <a:endParaRPr lang="pt-PT"/>
          </a:p>
        </p:txBody>
      </p:sp>
      <p:sp>
        <p:nvSpPr>
          <p:cNvPr id="6" name="Rectangle 5">
            <a:extLst>
              <a:ext uri="{FF2B5EF4-FFF2-40B4-BE49-F238E27FC236}">
                <a16:creationId xmlns:a16="http://schemas.microsoft.com/office/drawing/2014/main" id="{7DE0B9AF-988E-6C45-BE98-E660CF2C61A7}"/>
              </a:ext>
            </a:extLst>
          </p:cNvPr>
          <p:cNvSpPr/>
          <p:nvPr/>
        </p:nvSpPr>
        <p:spPr>
          <a:xfrm>
            <a:off x="717629" y="1690688"/>
            <a:ext cx="10957904" cy="42586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ertificate of publication with text and images&#10;&#10;Description automatically generated">
            <a:extLst>
              <a:ext uri="{FF2B5EF4-FFF2-40B4-BE49-F238E27FC236}">
                <a16:creationId xmlns:a16="http://schemas.microsoft.com/office/drawing/2014/main" id="{946021F2-6F70-58C1-8531-BDF3639291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5660" y="1386238"/>
            <a:ext cx="7740681" cy="5471762"/>
          </a:xfrm>
          <a:prstGeom prst="rect">
            <a:avLst/>
          </a:prstGeom>
        </p:spPr>
      </p:pic>
    </p:spTree>
    <p:extLst>
      <p:ext uri="{BB962C8B-B14F-4D97-AF65-F5344CB8AC3E}">
        <p14:creationId xmlns:p14="http://schemas.microsoft.com/office/powerpoint/2010/main" val="383037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32</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pPr lvl="1"/>
            <a:r>
              <a:rPr lang="pt-PT" dirty="0" err="1"/>
              <a:t>Safety</a:t>
            </a:r>
            <a:r>
              <a:rPr lang="pt-PT" dirty="0"/>
              <a:t> </a:t>
            </a:r>
            <a:r>
              <a:rPr lang="pt-PT" dirty="0" err="1"/>
              <a:t>measures</a:t>
            </a:r>
            <a:r>
              <a:rPr lang="pt-PT" dirty="0"/>
              <a:t> </a:t>
            </a:r>
            <a:r>
              <a:rPr lang="pt-PT" dirty="0" err="1"/>
              <a:t>haven’t</a:t>
            </a:r>
            <a:r>
              <a:rPr lang="pt-PT" dirty="0"/>
              <a:t> </a:t>
            </a:r>
            <a:r>
              <a:rPr lang="pt-PT" dirty="0" err="1"/>
              <a:t>been</a:t>
            </a:r>
            <a:r>
              <a:rPr lang="pt-PT" dirty="0"/>
              <a:t> </a:t>
            </a:r>
            <a:r>
              <a:rPr lang="pt-PT" dirty="0" err="1"/>
              <a:t>very</a:t>
            </a:r>
            <a:r>
              <a:rPr lang="pt-PT" dirty="0"/>
              <a:t> </a:t>
            </a:r>
            <a:r>
              <a:rPr lang="pt-PT" dirty="0" err="1"/>
              <a:t>effective</a:t>
            </a:r>
            <a:endParaRPr lang="pt-PT" dirty="0"/>
          </a:p>
          <a:p>
            <a:r>
              <a:rPr lang="pt-PT" dirty="0" err="1"/>
              <a:t>Road</a:t>
            </a:r>
            <a:r>
              <a:rPr lang="pt-PT" dirty="0"/>
              <a:t> </a:t>
            </a:r>
            <a:r>
              <a:rPr lang="pt-PT" dirty="0" err="1"/>
              <a:t>congestion</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endParaRPr lang="pt-PT" sz="28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dirty="0"/>
              <a:t>Interface </a:t>
            </a:r>
            <a:r>
              <a:rPr lang="pt-PT" dirty="0" err="1"/>
              <a:t>with</a:t>
            </a:r>
            <a:r>
              <a:rPr lang="pt-PT" dirty="0"/>
              <a:t> </a:t>
            </a:r>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ar sharing system&#10;&#10;Description automatically generated">
            <a:extLst>
              <a:ext uri="{FF2B5EF4-FFF2-40B4-BE49-F238E27FC236}">
                <a16:creationId xmlns:a16="http://schemas.microsoft.com/office/drawing/2014/main" id="{E7DAEF46-97D2-111C-7B98-62232725C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564" y="775021"/>
            <a:ext cx="6914636" cy="6082979"/>
          </a:xfrm>
          <a:prstGeom prst="rect">
            <a:avLst/>
          </a:prstGeo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38549</TotalTime>
  <Words>3209</Words>
  <Application>Microsoft Office PowerPoint</Application>
  <PresentationFormat>Widescreen</PresentationFormat>
  <Paragraphs>396</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Standard V2X Messages (1/3)</vt:lpstr>
      <vt:lpstr>Standard V2X Messages (2/3)</vt:lpstr>
      <vt:lpstr>Standard V2X Messages (3/3)</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Outline</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317</cp:revision>
  <dcterms:created xsi:type="dcterms:W3CDTF">2012-08-15T17:17:20Z</dcterms:created>
  <dcterms:modified xsi:type="dcterms:W3CDTF">2024-07-09T18:02:13Z</dcterms:modified>
</cp:coreProperties>
</file>